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56" r:id="rId3"/>
    <p:sldId id="265" r:id="rId4"/>
    <p:sldId id="257" r:id="rId5"/>
    <p:sldId id="258" r:id="rId6"/>
    <p:sldId id="261" r:id="rId7"/>
    <p:sldId id="262" r:id="rId8"/>
    <p:sldId id="260" r:id="rId9"/>
    <p:sldId id="275" r:id="rId10"/>
    <p:sldId id="276" r:id="rId11"/>
    <p:sldId id="277" r:id="rId12"/>
    <p:sldId id="266" r:id="rId13"/>
    <p:sldId id="280" r:id="rId14"/>
    <p:sldId id="267" r:id="rId15"/>
    <p:sldId id="281" r:id="rId16"/>
    <p:sldId id="268" r:id="rId17"/>
    <p:sldId id="269" r:id="rId18"/>
    <p:sldId id="271" r:id="rId19"/>
    <p:sldId id="272" r:id="rId20"/>
    <p:sldId id="273" r:id="rId21"/>
    <p:sldId id="274" r:id="rId22"/>
    <p:sldId id="259" r:id="rId23"/>
    <p:sldId id="270" r:id="rId24"/>
    <p:sldId id="278" r:id="rId25"/>
    <p:sldId id="282" r:id="rId26"/>
    <p:sldId id="283" r:id="rId27"/>
    <p:sldId id="284" r:id="rId28"/>
    <p:sldId id="285" r:id="rId29"/>
    <p:sldId id="279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6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5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B9A790-ABD9-492B-BC3F-A604246046D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6AD468E-D3A4-4FBA-B765-F983DA8C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54" y="615411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POLA ASUH ORANG TUA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20398"/>
              </p:ext>
            </p:extLst>
          </p:nvPr>
        </p:nvGraphicFramePr>
        <p:xfrm>
          <a:off x="464127" y="1343891"/>
          <a:ext cx="8534400" cy="2840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4800"/>
                <a:gridCol w="2844800"/>
                <a:gridCol w="2844800"/>
              </a:tblGrid>
              <a:tr h="47239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72392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B. </a:t>
                      </a:r>
                      <a:r>
                        <a:rPr lang="en-US" sz="25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Melindungi</a:t>
                      </a:r>
                      <a:endParaRPr lang="en-US" sz="2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</a:tr>
              <a:tr h="1895253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Memanjakan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Memenangkan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Membela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Tergantung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Terjamin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Berlindung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pada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orang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tua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Sulit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berperan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dewasa</a:t>
                      </a:r>
                      <a:endParaRPr lang="en-US" sz="22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latin typeface="Corbel" pitchFamily="34" charset="0"/>
                        </a:rPr>
                        <a:t>Berkuasa</a:t>
                      </a:r>
                      <a:endParaRPr lang="en-US" sz="22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latin typeface="Corbel" pitchFamily="34" charset="0"/>
                        </a:rPr>
                        <a:t>Rentan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/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tahan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banting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99" marB="45699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51966"/>
              </p:ext>
            </p:extLst>
          </p:nvPr>
        </p:nvGraphicFramePr>
        <p:xfrm>
          <a:off x="3657600" y="4222731"/>
          <a:ext cx="8534400" cy="263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7233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2334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C. </a:t>
                      </a:r>
                      <a:r>
                        <a:rPr lang="en-US" sz="25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Membebaskan</a:t>
                      </a:r>
                      <a:endParaRPr lang="en-US" sz="2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</a:tr>
              <a:tr h="1690581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Sangat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percaya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pada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anak</a:t>
                      </a:r>
                      <a:endParaRPr lang="en-US" sz="22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latin typeface="Corbel" pitchFamily="34" charset="0"/>
                        </a:rPr>
                        <a:t>Mengijinkan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semua</a:t>
                      </a:r>
                      <a:r>
                        <a:rPr lang="en-US" sz="22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Corbel" pitchFamily="34" charset="0"/>
                        </a:rPr>
                        <a:t>permintaan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Menganggap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dewasa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Tidak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terikat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sistem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Kemauan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harus</a:t>
                      </a:r>
                      <a:r>
                        <a:rPr lang="en-US" sz="22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orbel" pitchFamily="34" charset="0"/>
                        </a:rPr>
                        <a:t>dituruti</a:t>
                      </a:r>
                      <a:endParaRPr lang="en-US" sz="22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Corbel" pitchFamily="34" charset="0"/>
                        </a:rPr>
                        <a:t>Binal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672" marB="45672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924007"/>
            <a:ext cx="3487783" cy="803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Prof. DR. H.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M.Pd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ea typeface="Cambria Math" pitchFamily="18" charset="0"/>
              <a:cs typeface="Tahoma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Ketua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Harian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Komisi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Nasional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Indonesia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untuk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UNESCO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Guru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Besar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Universitas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Negeri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Jakarta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Founder 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&amp; Associate</a:t>
            </a:r>
          </a:p>
        </p:txBody>
      </p:sp>
    </p:spTree>
    <p:extLst>
      <p:ext uri="{BB962C8B-B14F-4D97-AF65-F5344CB8AC3E}">
        <p14:creationId xmlns:p14="http://schemas.microsoft.com/office/powerpoint/2010/main" val="21449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54" y="615411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POLA ASUH ORANG TUA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97577"/>
              </p:ext>
            </p:extLst>
          </p:nvPr>
        </p:nvGraphicFramePr>
        <p:xfrm>
          <a:off x="1612154" y="1343891"/>
          <a:ext cx="9098996" cy="5514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7691"/>
                <a:gridCol w="2799043"/>
                <a:gridCol w="3352262"/>
              </a:tblGrid>
              <a:tr h="98103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125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D. </a:t>
                      </a:r>
                      <a:r>
                        <a:rPr lang="en-US" sz="2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Suri</a:t>
                      </a:r>
                      <a:r>
                        <a:rPr lang="en-US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Tauladan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</a:tr>
              <a:tr h="3991829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Mengarahkan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/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menjelaskan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Berdialog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Memberi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pedoman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/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berprinsip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Bekerjasama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Membimbing</a:t>
                      </a:r>
                      <a:endParaRPr lang="en-US" sz="230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endParaRPr lang="en-US" sz="23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dirty="0" err="1" smtClean="0">
                          <a:latin typeface="Corbel" pitchFamily="34" charset="0"/>
                        </a:rPr>
                        <a:t>Hormat</a:t>
                      </a:r>
                      <a:r>
                        <a:rPr lang="en-US" sz="230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dirty="0" err="1" smtClean="0">
                          <a:latin typeface="Corbel" pitchFamily="34" charset="0"/>
                        </a:rPr>
                        <a:t>kepada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orang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tua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Senang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berdiskusi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Berkesadaran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tujuan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hidup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Merasa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diperlukan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Memiliki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tempat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bertanya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Menjaga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nama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baik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keluarga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Mudah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bersosialisasi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Berprinsip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Dewasa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300" baseline="0" dirty="0" err="1" smtClean="0">
                          <a:latin typeface="Corbel" pitchFamily="34" charset="0"/>
                        </a:rPr>
                        <a:t>Memiliki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akar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dalam</a:t>
                      </a:r>
                      <a:r>
                        <a:rPr lang="en-US" sz="23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Corbel" pitchFamily="34" charset="0"/>
                        </a:rPr>
                        <a:t>keluarga</a:t>
                      </a:r>
                      <a:endParaRPr lang="en-US" sz="2300" baseline="0" dirty="0" smtClean="0"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endParaRPr lang="en-US" sz="23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704217" y="6054635"/>
            <a:ext cx="3487783" cy="803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Prof. DR. H.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M.Pd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ea typeface="Cambria Math" pitchFamily="18" charset="0"/>
              <a:cs typeface="Tahoma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Ketua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Harian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Komisi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Nasional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Indonesia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untuk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UNESCO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Guru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Besar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Universitas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Negeri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Jakarta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Founder 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&amp; Associate</a:t>
            </a:r>
          </a:p>
        </p:txBody>
      </p:sp>
    </p:spTree>
    <p:extLst>
      <p:ext uri="{BB962C8B-B14F-4D97-AF65-F5344CB8AC3E}">
        <p14:creationId xmlns:p14="http://schemas.microsoft.com/office/powerpoint/2010/main" val="629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81" y="636192"/>
            <a:ext cx="9319082" cy="1213389"/>
          </a:xfrm>
        </p:spPr>
        <p:txBody>
          <a:bodyPr/>
          <a:lstStyle/>
          <a:p>
            <a:pPr algn="ctr"/>
            <a:r>
              <a:rPr lang="en-US" b="1" dirty="0" smtClean="0">
                <a:latin typeface="Berlin Sans FB Demi" panose="020E0802020502020306" pitchFamily="34" charset="0"/>
              </a:rPr>
              <a:t>APA HARAPAN SAYA TERHADAP ANAK SAYA??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91272" y="2037668"/>
            <a:ext cx="10669900" cy="1213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>
                <a:solidFill>
                  <a:srgbClr val="002060"/>
                </a:solidFill>
              </a:rPr>
              <a:t>https://padlet.com/luluspuji5/my_harapan_terhadap_anak_saya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3" y="3332019"/>
            <a:ext cx="3018944" cy="3554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7" y="3686426"/>
            <a:ext cx="4747193" cy="320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7" y="3848350"/>
            <a:ext cx="46005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5" y="0"/>
            <a:ext cx="97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rektorat Sekolah Dasar on X: &quot;#SahabatSekolahDasar, dalam pendidikan ada  yang disebut sebagai Tri Pusat Pendidikan. Istilah Tri Pusat Pendidikan  dipopulerkan oleh Bapak Pendidikan Nasional, yaitu Ki Hajar Dewantara. Tri  Pusat Pendidikan terd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0"/>
            <a:ext cx="10453255" cy="71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2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0853" y="659674"/>
            <a:ext cx="7889965" cy="419970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500" b="1" dirty="0" smtClean="0">
                <a:latin typeface="Berlin Sans FB Demi" panose="020E0802020502020306" pitchFamily="34" charset="0"/>
              </a:rPr>
              <a:t>BAHWA PENDIDIKAN MERUPAKAN TEMPAT PERSEMAIAN BENIH-BENIH KEBUDAYAAN</a:t>
            </a:r>
          </a:p>
          <a:p>
            <a:pPr marL="457200" indent="-457200">
              <a:buAutoNum type="arabicPeriod"/>
            </a:pPr>
            <a:r>
              <a:rPr lang="en-US" sz="2500" b="1" dirty="0" smtClean="0">
                <a:latin typeface="Berlin Sans FB Demi" panose="020E0802020502020306" pitchFamily="34" charset="0"/>
              </a:rPr>
              <a:t>PENDIDIKAN MERUPAKAN SALAH SATU KUNCI UTAMA UNTUK MENCIPTAKAN MANUSIA INDONESIA YANG BERADAB</a:t>
            </a:r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b="1" dirty="0" smtClean="0">
                <a:latin typeface="Berlin Sans FB Demi" panose="020E0802020502020306" pitchFamily="34" charset="0"/>
              </a:rPr>
              <a:t>PENDIDIKAN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menjadi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ruang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berlatih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bertumbuhnya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nilai-nilai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kemanusiaan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yang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dapat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diteruskan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dan</a:t>
            </a:r>
            <a:r>
              <a:rPr lang="en-US" sz="2500" b="1" dirty="0" smtClean="0"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latin typeface="Berlin Sans FB Demi" panose="020E0802020502020306" pitchFamily="34" charset="0"/>
              </a:rPr>
              <a:t>diwariskan</a:t>
            </a:r>
            <a:endParaRPr lang="en-US" sz="2500" b="1" dirty="0" smtClean="0">
              <a:latin typeface="Berlin Sans FB Demi" panose="020E0802020502020306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756" y="2142308"/>
            <a:ext cx="3181913" cy="4062549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MEMAHAMI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err="1" smtClean="0">
                <a:latin typeface="Berlin Sans FB Demi" panose="020E0802020502020306" pitchFamily="34" charset="0"/>
              </a:rPr>
              <a:t>Filosofi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Pendidikan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Ki </a:t>
            </a:r>
            <a:r>
              <a:rPr lang="en-US" b="1" dirty="0" err="1" smtClean="0">
                <a:latin typeface="Berlin Sans FB Demi" panose="020E0802020502020306" pitchFamily="34" charset="0"/>
              </a:rPr>
              <a:t>Hajar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Dewantara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26572" y="169818"/>
            <a:ext cx="4127862" cy="276932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Pendidikan</a:t>
            </a:r>
            <a:r>
              <a:rPr lang="en-US" sz="2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itu</a:t>
            </a:r>
            <a:r>
              <a:rPr lang="en-US" sz="2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PENTING!!!</a:t>
            </a:r>
            <a:endParaRPr lang="en-US" sz="25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6837299" y="4663441"/>
            <a:ext cx="5089090" cy="18810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9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DIDIKLAH ANAK </a:t>
            </a:r>
            <a:r>
              <a:rPr lang="en-US" sz="3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sesuai</a:t>
            </a:r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dengan</a:t>
            </a:r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KODRAT ALAM </a:t>
            </a:r>
            <a:r>
              <a:rPr lang="en-US" sz="3500" b="1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3500" b="1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KODRAT ZAMAN</a:t>
            </a:r>
            <a:endParaRPr lang="en-US" sz="3500" b="1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67455" cy="66976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40091" y="6047509"/>
            <a:ext cx="3151909" cy="81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Kementrian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4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82"/>
            <a:ext cx="1052559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40091" y="6047509"/>
            <a:ext cx="3151909" cy="81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Kementrian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17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893618"/>
            <a:ext cx="4351023" cy="5049982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MANFAAT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KETERLIBATAN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ORANG TUA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err="1" smtClean="0">
                <a:latin typeface="Berlin Sans FB Demi" panose="020E0802020502020306" pitchFamily="34" charset="0"/>
              </a:rPr>
              <a:t>dalam</a:t>
            </a:r>
            <a:r>
              <a:rPr lang="en-US" b="1" dirty="0" smtClean="0">
                <a:latin typeface="Berlin Sans FB Demi" panose="020E0802020502020306" pitchFamily="34" charset="0"/>
              </a:rPr>
              <a:t> PENDIDIKAN ANAK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738805" y="789709"/>
            <a:ext cx="4804605" cy="5257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500" b="1" dirty="0" smtClean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endParaRPr lang="en-US" sz="2500" b="1" dirty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r>
              <a:rPr lang="en-US" sz="3600" b="1" dirty="0" err="1">
                <a:latin typeface="Berlin Sans FB Demi" panose="020E0802020502020306" pitchFamily="34" charset="0"/>
              </a:rPr>
              <a:t>Bagi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anak</a:t>
            </a:r>
            <a:endParaRPr lang="en-US" sz="3600" b="1" dirty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r>
              <a:rPr lang="en-US" sz="3600" b="1" dirty="0" smtClean="0">
                <a:latin typeface="Berlin Sans FB Demi" panose="020E0802020502020306" pitchFamily="34" charset="0"/>
              </a:rPr>
              <a:t>BAGI ORANG TUA</a:t>
            </a:r>
            <a:endParaRPr lang="en-US" sz="3600" b="1" dirty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r>
              <a:rPr lang="en-US" sz="3600" b="1" dirty="0">
                <a:latin typeface="Berlin Sans FB Demi" panose="020E0802020502020306" pitchFamily="34" charset="0"/>
              </a:rPr>
              <a:t>BAGI </a:t>
            </a:r>
            <a:r>
              <a:rPr lang="en-US" sz="3600" b="1" dirty="0" smtClean="0">
                <a:latin typeface="Berlin Sans FB Demi" panose="020E0802020502020306" pitchFamily="34" charset="0"/>
              </a:rPr>
              <a:t>SEKOLAH</a:t>
            </a:r>
            <a:endParaRPr lang="en-US" sz="3500" b="1" dirty="0" smtClean="0">
              <a:latin typeface="Berlin Sans FB Demi" panose="020E0802020502020306" pitchFamily="34" charset="0"/>
            </a:endParaRPr>
          </a:p>
          <a:p>
            <a:endParaRPr lang="en-US" sz="2500" b="1" dirty="0" smtClean="0">
              <a:latin typeface="Berlin Sans FB Demi" panose="020E0802020502020306" pitchFamily="34" charset="0"/>
            </a:endParaRPr>
          </a:p>
          <a:p>
            <a:pPr marL="914400" indent="-914400">
              <a:buAutoNum type="arabicPeriod"/>
            </a:pPr>
            <a:endParaRPr lang="en-US" sz="45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9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93582" cy="69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410" y="935183"/>
            <a:ext cx="8825658" cy="4316086"/>
          </a:xfrm>
        </p:spPr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PARENTING</a:t>
            </a:r>
            <a:br>
              <a:rPr lang="en-US" dirty="0" smtClean="0">
                <a:latin typeface="Bauhaus 93" panose="04030905020B02020C02" pitchFamily="82" charset="0"/>
              </a:rPr>
            </a:b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“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Menjadi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Orang 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Tua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Hebat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untuk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Generasi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Alpha”</a:t>
            </a:r>
            <a:b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Disajikan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untuk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SD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Negeri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4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Kepanjen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/>
            </a:r>
            <a:b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Sabtu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, 2 </a:t>
            </a:r>
            <a:r>
              <a:rPr lang="en-US" sz="35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Maret</a:t>
            </a:r>
            <a:r>
              <a:rPr lang="en-US" sz="35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2024</a:t>
            </a:r>
            <a:endParaRPr lang="en-US" sz="35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410" y="5533838"/>
            <a:ext cx="8825658" cy="50120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created by: lulus 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puji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lestari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s.pD</a:t>
            </a:r>
            <a:endParaRPr lang="en-US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0"/>
            <a:ext cx="10972800" cy="68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7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76" y="0"/>
            <a:ext cx="9781631" cy="68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4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77" y="1136226"/>
            <a:ext cx="3142724" cy="4467740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PERAN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ORANG TUA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di SEKOLAH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2" y="139017"/>
            <a:ext cx="8634548" cy="64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97" y="1018903"/>
            <a:ext cx="2724712" cy="4846320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PERAN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ORANG TUA</a:t>
            </a:r>
            <a:br>
              <a:rPr lang="en-US" b="1" dirty="0" smtClean="0">
                <a:latin typeface="Berlin Sans FB Demi" panose="020E0802020502020306" pitchFamily="34" charset="0"/>
              </a:rPr>
            </a:br>
            <a:r>
              <a:rPr lang="en-US" b="1" dirty="0" smtClean="0">
                <a:latin typeface="Berlin Sans FB Demi" panose="020E0802020502020306" pitchFamily="34" charset="0"/>
              </a:rPr>
              <a:t>di RUMAH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9" y="237989"/>
            <a:ext cx="8678091" cy="64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9169" cy="613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60" y="1683748"/>
            <a:ext cx="3604940" cy="3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1260183" y="2286000"/>
            <a:ext cx="931817" cy="4441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3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5" y="-587828"/>
            <a:ext cx="5725885" cy="7445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62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4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41" y="0"/>
            <a:ext cx="665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1375" cy="6975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68" y="0"/>
            <a:ext cx="6214479" cy="23121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91375" y="2429691"/>
            <a:ext cx="5000625" cy="2625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Dinas Pemberdayaan Perempuan dan Perlindungan Anak </a:t>
            </a:r>
            <a:endParaRPr lang="en-US" b="1" dirty="0"/>
          </a:p>
          <a:p>
            <a:r>
              <a:rPr lang="en-US" dirty="0" err="1"/>
              <a:t>Alamat</a:t>
            </a:r>
            <a:r>
              <a:rPr lang="en-US" dirty="0"/>
              <a:t>: </a:t>
            </a:r>
            <a:r>
              <a:rPr lang="id-ID" dirty="0"/>
              <a:t>Jl. Nusabarong 13 Kec. Klojen </a:t>
            </a:r>
            <a:r>
              <a:rPr lang="id-ID" b="1" dirty="0"/>
              <a:t>Kota Malang</a:t>
            </a:r>
            <a:r>
              <a:rPr lang="id-ID" dirty="0"/>
              <a:t>.</a:t>
            </a:r>
          </a:p>
          <a:p>
            <a:r>
              <a:rPr lang="id-ID" b="1" dirty="0">
                <a:solidFill>
                  <a:srgbClr val="C00000"/>
                </a:solidFill>
              </a:rPr>
              <a:t>Telpn: 0341-346682 </a:t>
            </a:r>
            <a:r>
              <a:rPr lang="en-US" b="1" dirty="0">
                <a:solidFill>
                  <a:srgbClr val="C00000"/>
                </a:solidFill>
              </a:rPr>
              <a:t>	</a:t>
            </a:r>
          </a:p>
          <a:p>
            <a:r>
              <a:rPr lang="id-ID" b="1" dirty="0">
                <a:solidFill>
                  <a:srgbClr val="C00000"/>
                </a:solidFill>
              </a:rPr>
              <a:t>Whatsapp: 081232575796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9" y="640080"/>
            <a:ext cx="3252652" cy="5251269"/>
          </a:xfrm>
        </p:spPr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“</a:t>
            </a:r>
            <a:r>
              <a:rPr lang="en-US" b="1" dirty="0" err="1" smtClean="0">
                <a:latin typeface="Berlin Sans FB Demi" panose="020E0802020502020306" pitchFamily="34" charset="0"/>
              </a:rPr>
              <a:t>Anak-anak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kita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adalah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ASET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Keluarga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dan</a:t>
            </a:r>
            <a:r>
              <a:rPr lang="en-US" b="1" dirty="0" smtClean="0">
                <a:latin typeface="Berlin Sans FB Demi" panose="020E0802020502020306" pitchFamily="34" charset="0"/>
              </a:rPr>
              <a:t> </a:t>
            </a:r>
            <a:r>
              <a:rPr lang="en-US" b="1" dirty="0" err="1" smtClean="0">
                <a:latin typeface="Berlin Sans FB Demi" panose="020E0802020502020306" pitchFamily="34" charset="0"/>
              </a:rPr>
              <a:t>Bangsa</a:t>
            </a:r>
            <a:r>
              <a:rPr lang="en-US" b="1" dirty="0" smtClean="0">
                <a:latin typeface="Berlin Sans FB Demi" panose="020E0802020502020306" pitchFamily="34" charset="0"/>
              </a:rPr>
              <a:t> Indonesia”</a:t>
            </a:r>
            <a:r>
              <a:rPr lang="en-US" b="1" dirty="0">
                <a:latin typeface="Berlin Sans FB Demi" panose="020E0802020502020306" pitchFamily="34" charset="0"/>
              </a:rPr>
              <a:t/>
            </a:r>
            <a:br>
              <a:rPr lang="en-US" b="1" dirty="0">
                <a:latin typeface="Berlin Sans FB Demi" panose="020E0802020502020306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470262"/>
            <a:ext cx="7750630" cy="3354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86" y="3824998"/>
            <a:ext cx="4049214" cy="3033002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4258490" y="2704012"/>
            <a:ext cx="5368836" cy="4153988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Berlin Sans FB Demi" panose="020E0802020502020306" pitchFamily="34" charset="0"/>
              </a:rPr>
              <a:t>MARI BIMBING DENGAN “KETULUSAN HATI”</a:t>
            </a:r>
            <a:endParaRPr lang="en-US" sz="3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0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08" y="656973"/>
            <a:ext cx="8761413" cy="1317299"/>
          </a:xfrm>
        </p:spPr>
        <p:txBody>
          <a:bodyPr/>
          <a:lstStyle/>
          <a:p>
            <a:pPr algn="ctr"/>
            <a:r>
              <a:rPr lang="en-US" sz="4500" b="1" dirty="0" smtClean="0">
                <a:latin typeface="Berlin Sans FB Demi" panose="020E0802020502020306" pitchFamily="34" charset="0"/>
              </a:rPr>
              <a:t>BIODATA</a:t>
            </a:r>
            <a:endParaRPr lang="en-US" sz="4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1837191" y="1449976"/>
            <a:ext cx="10503647" cy="5262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dirty="0" smtClean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Nama</a:t>
            </a:r>
            <a:r>
              <a:rPr lang="en-US" sz="3000" b="1" dirty="0" smtClean="0">
                <a:solidFill>
                  <a:schemeClr val="tx1"/>
                </a:solidFill>
              </a:rPr>
              <a:t>         		: LULUS PUJI LESTARI, </a:t>
            </a:r>
            <a:r>
              <a:rPr lang="en-US" sz="3000" b="1" dirty="0" err="1" smtClean="0">
                <a:solidFill>
                  <a:schemeClr val="tx1"/>
                </a:solidFill>
              </a:rPr>
              <a:t>S.Pd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Lahir</a:t>
            </a:r>
            <a:r>
              <a:rPr lang="en-US" sz="3000" b="1" dirty="0" smtClean="0">
                <a:solidFill>
                  <a:schemeClr val="tx1"/>
                </a:solidFill>
              </a:rPr>
              <a:t>            		: Malang, 10 Mei 1983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Unit </a:t>
            </a:r>
            <a:r>
              <a:rPr lang="en-US" sz="3000" b="1" dirty="0" err="1" smtClean="0">
                <a:solidFill>
                  <a:schemeClr val="tx1"/>
                </a:solidFill>
              </a:rPr>
              <a:t>Kerja</a:t>
            </a:r>
            <a:r>
              <a:rPr lang="en-US" sz="3000" b="1" dirty="0" smtClean="0">
                <a:solidFill>
                  <a:schemeClr val="tx1"/>
                </a:solidFill>
              </a:rPr>
              <a:t>     		: SMP </a:t>
            </a:r>
            <a:r>
              <a:rPr lang="en-US" sz="3000" b="1" dirty="0" err="1" smtClean="0">
                <a:solidFill>
                  <a:schemeClr val="tx1"/>
                </a:solidFill>
              </a:rPr>
              <a:t>Negeri</a:t>
            </a:r>
            <a:r>
              <a:rPr lang="en-US" sz="3000" b="1" dirty="0" smtClean="0">
                <a:solidFill>
                  <a:schemeClr val="tx1"/>
                </a:solidFill>
              </a:rPr>
              <a:t> 1 </a:t>
            </a:r>
            <a:r>
              <a:rPr lang="en-US" sz="3000" b="1" dirty="0" err="1" smtClean="0">
                <a:solidFill>
                  <a:schemeClr val="tx1"/>
                </a:solidFill>
              </a:rPr>
              <a:t>Donomulyo</a:t>
            </a:r>
            <a:endParaRPr lang="en-US" sz="3000" b="1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No WA				: 085785152883</a:t>
            </a:r>
          </a:p>
          <a:p>
            <a:r>
              <a:rPr lang="en-US" sz="3000" b="1" dirty="0" err="1" smtClean="0">
                <a:solidFill>
                  <a:schemeClr val="tx1"/>
                </a:solidFill>
              </a:rPr>
              <a:t>Pendidikan</a:t>
            </a:r>
            <a:r>
              <a:rPr lang="en-US" sz="3000" b="1" dirty="0" smtClean="0">
                <a:solidFill>
                  <a:schemeClr val="tx1"/>
                </a:solidFill>
              </a:rPr>
              <a:t> 		: SD 		(Lulus 1995)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SMP	(Lulus 1998)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SMA	(Lulus 2021)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</a:t>
            </a:r>
            <a:r>
              <a:rPr lang="en-US" sz="3000" b="1" dirty="0" err="1" smtClean="0">
                <a:solidFill>
                  <a:schemeClr val="tx1"/>
                </a:solidFill>
              </a:rPr>
              <a:t>Universitas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Negeri</a:t>
            </a:r>
            <a:r>
              <a:rPr lang="en-US" sz="3000" b="1" dirty="0" smtClean="0">
                <a:solidFill>
                  <a:schemeClr val="tx1"/>
                </a:solidFill>
              </a:rPr>
              <a:t> Malang (Lulus 2005)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						  </a:t>
            </a:r>
            <a:r>
              <a:rPr lang="en-US" sz="3000" b="1" dirty="0" err="1" smtClean="0">
                <a:solidFill>
                  <a:schemeClr val="tx1"/>
                </a:solidFill>
              </a:rPr>
              <a:t>Pengurus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Aktif</a:t>
            </a:r>
            <a:r>
              <a:rPr lang="en-US" sz="3000" b="1" dirty="0" smtClean="0">
                <a:solidFill>
                  <a:schemeClr val="tx1"/>
                </a:solidFill>
              </a:rPr>
              <a:t> MGBK </a:t>
            </a:r>
            <a:r>
              <a:rPr lang="en-US" sz="3000" b="1" dirty="0" err="1" smtClean="0">
                <a:solidFill>
                  <a:schemeClr val="tx1"/>
                </a:solidFill>
              </a:rPr>
              <a:t>Kab</a:t>
            </a:r>
            <a:r>
              <a:rPr lang="en-US" sz="3000" b="1" dirty="0" smtClean="0">
                <a:solidFill>
                  <a:schemeClr val="tx1"/>
                </a:solidFill>
              </a:rPr>
              <a:t>. Malang</a:t>
            </a:r>
            <a:r>
              <a:rPr lang="en-US" sz="3000" b="1" dirty="0">
                <a:solidFill>
                  <a:schemeClr val="tx1"/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					  		  Guru </a:t>
            </a:r>
            <a:r>
              <a:rPr lang="en-US" sz="3000" b="1" dirty="0" err="1" smtClean="0">
                <a:solidFill>
                  <a:schemeClr val="tx1"/>
                </a:solidFill>
              </a:rPr>
              <a:t>Penggerak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Angkatan</a:t>
            </a:r>
            <a:r>
              <a:rPr lang="en-US" sz="3000" b="1" dirty="0" smtClean="0">
                <a:solidFill>
                  <a:schemeClr val="tx1"/>
                </a:solidFill>
              </a:rPr>
              <a:t> 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337" y="1721922"/>
            <a:ext cx="4111487" cy="41114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0" y="4438400"/>
            <a:ext cx="4530437" cy="20781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MOTTO:</a:t>
            </a:r>
            <a:b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HARI INI HARUS LEBIH BAIK DARI KEMARIN, HARI ESOK HARUS LEBIH BAIK DARI HARI INI</a:t>
            </a:r>
            <a:endParaRPr lang="en-US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980517"/>
            <a:ext cx="8117838" cy="2259072"/>
          </a:xfrm>
        </p:spPr>
        <p:txBody>
          <a:bodyPr/>
          <a:lstStyle/>
          <a:p>
            <a:pPr algn="ctr"/>
            <a:r>
              <a:rPr lang="en-US" dirty="0" err="1" smtClean="0">
                <a:latin typeface="Berlin Sans FB Demi" panose="020E0802020502020306" pitchFamily="34" charset="0"/>
              </a:rPr>
              <a:t>Sekian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Terimakasih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7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914400"/>
            <a:ext cx="4663953" cy="2826327"/>
          </a:xfrm>
        </p:spPr>
        <p:txBody>
          <a:bodyPr/>
          <a:lstStyle/>
          <a:p>
            <a:r>
              <a:rPr lang="en-US" sz="5500" b="1" dirty="0" err="1" smtClean="0">
                <a:latin typeface="Berlin Sans FB Demi" panose="020E0802020502020306" pitchFamily="34" charset="0"/>
              </a:rPr>
              <a:t>Siapakah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Generasi</a:t>
            </a:r>
            <a:r>
              <a:rPr lang="en-US" sz="5500" b="1" dirty="0" smtClean="0">
                <a:latin typeface="Berlin Sans FB Demi" panose="020E0802020502020306" pitchFamily="34" charset="0"/>
              </a:rPr>
              <a:t> Alpha?</a:t>
            </a:r>
            <a:endParaRPr lang="en-US" sz="5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1486" y="519545"/>
            <a:ext cx="5344932" cy="5839691"/>
          </a:xfrm>
        </p:spPr>
        <p:txBody>
          <a:bodyPr>
            <a:normAutofit/>
          </a:bodyPr>
          <a:lstStyle/>
          <a:p>
            <a:r>
              <a:rPr lang="en-US" sz="4500" b="1" dirty="0" err="1" smtClean="0">
                <a:latin typeface="Berlin Sans FB Demi" panose="020E0802020502020306" pitchFamily="34" charset="0"/>
              </a:rPr>
              <a:t>Generasi</a:t>
            </a:r>
            <a:r>
              <a:rPr lang="en-US" sz="4500" b="1" dirty="0" smtClean="0">
                <a:latin typeface="Berlin Sans FB Demi" panose="020E0802020502020306" pitchFamily="34" charset="0"/>
              </a:rPr>
              <a:t>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pertama</a:t>
            </a:r>
            <a:r>
              <a:rPr lang="en-US" sz="4500" b="1" dirty="0" smtClean="0">
                <a:latin typeface="Berlin Sans FB Demi" panose="020E0802020502020306" pitchFamily="34" charset="0"/>
              </a:rPr>
              <a:t> yang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lahir</a:t>
            </a:r>
            <a:r>
              <a:rPr lang="en-US" sz="4500" b="1" dirty="0" smtClean="0">
                <a:latin typeface="Berlin Sans FB Demi" panose="020E0802020502020306" pitchFamily="34" charset="0"/>
              </a:rPr>
              <a:t> di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dunia</a:t>
            </a:r>
            <a:r>
              <a:rPr lang="en-US" sz="4500" b="1" dirty="0" smtClean="0">
                <a:latin typeface="Berlin Sans FB Demi" panose="020E0802020502020306" pitchFamily="34" charset="0"/>
              </a:rPr>
              <a:t> digital,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yaitu</a:t>
            </a:r>
            <a:r>
              <a:rPr lang="en-US" sz="4500" b="1" dirty="0" smtClean="0">
                <a:latin typeface="Berlin Sans FB Demi" panose="020E0802020502020306" pitchFamily="34" charset="0"/>
              </a:rPr>
              <a:t> </a:t>
            </a:r>
            <a:r>
              <a:rPr lang="en-US" sz="4500" b="1" dirty="0" err="1" smtClean="0">
                <a:latin typeface="Berlin Sans FB Demi" panose="020E0802020502020306" pitchFamily="34" charset="0"/>
              </a:rPr>
              <a:t>mulai</a:t>
            </a:r>
            <a:r>
              <a:rPr lang="en-US" sz="4500" b="1" dirty="0" smtClean="0">
                <a:latin typeface="Berlin Sans FB Demi" panose="020E0802020502020306" pitchFamily="34" charset="0"/>
              </a:rPr>
              <a:t> 2010 - 2025</a:t>
            </a:r>
            <a:endParaRPr lang="en-US" sz="4500" b="1" dirty="0">
              <a:latin typeface="Berlin Sans FB Demi" panose="020E0802020502020306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54956" y="3819556"/>
            <a:ext cx="3757545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Pencetus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Mc.Crindle</a:t>
            </a:r>
            <a:r>
              <a:rPr lang="en-US" dirty="0" smtClean="0"/>
              <a:t> (2005)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Peneliti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3" y="885897"/>
            <a:ext cx="11231011" cy="5922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73636" y="5756564"/>
            <a:ext cx="4260273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Gen </a:t>
            </a:r>
            <a:r>
              <a:rPr lang="en-US" sz="2500" b="1" dirty="0" err="1" smtClean="0">
                <a:solidFill>
                  <a:schemeClr val="tx1"/>
                </a:solidFill>
              </a:rPr>
              <a:t>Pertama</a:t>
            </a:r>
            <a:r>
              <a:rPr lang="en-US" sz="2500" b="1" dirty="0" smtClean="0">
                <a:solidFill>
                  <a:schemeClr val="tx1"/>
                </a:solidFill>
              </a:rPr>
              <a:t> yang </a:t>
            </a:r>
            <a:r>
              <a:rPr lang="en-US" sz="2500" b="1" dirty="0" err="1" smtClean="0">
                <a:solidFill>
                  <a:schemeClr val="tx1"/>
                </a:solidFill>
              </a:rPr>
              <a:t>lahir</a:t>
            </a:r>
            <a:r>
              <a:rPr lang="en-US" sz="2500" b="1" dirty="0" smtClean="0">
                <a:solidFill>
                  <a:schemeClr val="tx1"/>
                </a:solidFill>
              </a:rPr>
              <a:t> di </a:t>
            </a:r>
            <a:r>
              <a:rPr lang="en-US" sz="2500" b="1" dirty="0" err="1" smtClean="0">
                <a:solidFill>
                  <a:schemeClr val="tx1"/>
                </a:solidFill>
              </a:rPr>
              <a:t>Dunia</a:t>
            </a:r>
            <a:r>
              <a:rPr lang="en-US" sz="2500" b="1" dirty="0" smtClean="0">
                <a:solidFill>
                  <a:schemeClr val="tx1"/>
                </a:solidFill>
              </a:rPr>
              <a:t> DIGITAL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1122219"/>
            <a:ext cx="11242963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 rot="21044426">
            <a:off x="44856" y="893620"/>
            <a:ext cx="3636819" cy="8520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26532" y="500157"/>
            <a:ext cx="6424423" cy="728480"/>
          </a:xfrm>
        </p:spPr>
        <p:txBody>
          <a:bodyPr/>
          <a:lstStyle/>
          <a:p>
            <a:r>
              <a:rPr lang="en-US" sz="3000" b="1" dirty="0" smtClean="0">
                <a:latin typeface="Arial Rounded MT Bold" panose="020F0704030504030204" pitchFamily="34" charset="0"/>
              </a:rPr>
              <a:t>KELEBIHAN GENERASI Alpha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GEJOLAK YANG MUNCUL: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891717" y="2119745"/>
            <a:ext cx="10538283" cy="430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Menyalahgunakan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 (Bullying,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Pornografi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Game)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Kecanduan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Gadget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Meniru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-Copy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Medsos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pacar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742950"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914400"/>
            <a:ext cx="4663953" cy="4862945"/>
          </a:xfrm>
        </p:spPr>
        <p:txBody>
          <a:bodyPr/>
          <a:lstStyle/>
          <a:p>
            <a:r>
              <a:rPr lang="en-US" sz="5500" b="1" dirty="0" smtClean="0">
                <a:latin typeface="Berlin Sans FB Demi" panose="020E0802020502020306" pitchFamily="34" charset="0"/>
              </a:rPr>
              <a:t>MEMAHAMI</a:t>
            </a:r>
            <a:br>
              <a:rPr lang="en-US" sz="5500" b="1" dirty="0" smtClean="0">
                <a:latin typeface="Berlin Sans FB Demi" panose="020E0802020502020306" pitchFamily="34" charset="0"/>
              </a:rPr>
            </a:br>
            <a:r>
              <a:rPr lang="en-US" sz="5500" b="1" dirty="0" err="1" smtClean="0">
                <a:latin typeface="Berlin Sans FB Demi" panose="020E0802020502020306" pitchFamily="34" charset="0"/>
              </a:rPr>
              <a:t>Latar</a:t>
            </a:r>
            <a:r>
              <a:rPr lang="en-US" sz="5500" b="1" dirty="0" smtClean="0">
                <a:latin typeface="Berlin Sans FB Demi" panose="020E0802020502020306" pitchFamily="34" charset="0"/>
              </a:rPr>
              <a:t> </a:t>
            </a:r>
            <a:r>
              <a:rPr lang="en-US" sz="5500" b="1" dirty="0" err="1" smtClean="0">
                <a:latin typeface="Berlin Sans FB Demi" panose="020E0802020502020306" pitchFamily="34" charset="0"/>
              </a:rPr>
              <a:t>Belakang</a:t>
            </a:r>
            <a:r>
              <a:rPr lang="en-US" sz="5500" b="1" dirty="0" smtClean="0">
                <a:latin typeface="Berlin Sans FB Demi" panose="020E0802020502020306" pitchFamily="34" charset="0"/>
              </a:rPr>
              <a:t/>
            </a:r>
            <a:br>
              <a:rPr lang="en-US" sz="5500" b="1" dirty="0" smtClean="0">
                <a:latin typeface="Berlin Sans FB Demi" panose="020E0802020502020306" pitchFamily="34" charset="0"/>
              </a:rPr>
            </a:br>
            <a:r>
              <a:rPr lang="en-US" sz="5500" b="1" dirty="0" err="1" smtClean="0">
                <a:latin typeface="Berlin Sans FB Demi" panose="020E0802020502020306" pitchFamily="34" charset="0"/>
              </a:rPr>
              <a:t>Keluarga</a:t>
            </a:r>
            <a:r>
              <a:rPr lang="en-US" sz="5500" b="1" dirty="0" smtClean="0">
                <a:latin typeface="Berlin Sans FB Demi" panose="020E0802020502020306" pitchFamily="34" charset="0"/>
              </a:rPr>
              <a:t>!!</a:t>
            </a:r>
            <a:endParaRPr lang="en-US" sz="55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1582" y="644236"/>
            <a:ext cx="5770417" cy="5403273"/>
          </a:xfrm>
        </p:spPr>
        <p:txBody>
          <a:bodyPr>
            <a:normAutofit fontScale="85000" lnSpcReduction="10000"/>
          </a:bodyPr>
          <a:lstStyle/>
          <a:p>
            <a:pPr marL="540000" indent="-540000">
              <a:buAutoNum type="arabicPeriod"/>
            </a:pPr>
            <a:endParaRPr lang="en-US" sz="2500" b="1" dirty="0" smtClean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endParaRPr lang="en-US" sz="2500" b="1" dirty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endParaRPr lang="en-US" sz="3500" b="1" dirty="0" smtClean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r>
              <a:rPr lang="en-US" sz="3200" b="1" dirty="0" err="1" smtClean="0">
                <a:latin typeface="Berlin Sans FB Demi" panose="020E0802020502020306" pitchFamily="34" charset="0"/>
              </a:rPr>
              <a:t>Keadaan</a:t>
            </a:r>
            <a:r>
              <a:rPr lang="en-US" sz="3200" b="1" dirty="0" smtClean="0">
                <a:latin typeface="Berlin Sans FB Demi" panose="020E0802020502020306" pitchFamily="34" charset="0"/>
              </a:rPr>
              <a:t> orang 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tua</a:t>
            </a:r>
            <a:r>
              <a:rPr lang="en-US" sz="3200" b="1" dirty="0" smtClean="0">
                <a:latin typeface="Berlin Sans FB Demi" panose="020E0802020502020306" pitchFamily="34" charset="0"/>
              </a:rPr>
              <a:t> (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lengkap</a:t>
            </a:r>
            <a:r>
              <a:rPr lang="en-US" sz="3200" b="1" dirty="0" smtClean="0">
                <a:latin typeface="Berlin Sans FB Demi" panose="020E0802020502020306" pitchFamily="34" charset="0"/>
              </a:rPr>
              <a:t>/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berpisah</a:t>
            </a:r>
            <a:r>
              <a:rPr lang="en-US" sz="3200" b="1" dirty="0" smtClean="0">
                <a:latin typeface="Berlin Sans FB Demi" panose="020E0802020502020306" pitchFamily="34" charset="0"/>
              </a:rPr>
              <a:t>/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jauh</a:t>
            </a:r>
            <a:r>
              <a:rPr lang="en-US" sz="3200" b="1" dirty="0" smtClean="0">
                <a:latin typeface="Berlin Sans FB Demi" panose="020E0802020502020306" pitchFamily="34" charset="0"/>
              </a:rPr>
              <a:t>)</a:t>
            </a:r>
          </a:p>
          <a:p>
            <a:pPr marL="540000" indent="-540000">
              <a:buAutoNum type="arabicPeriod"/>
            </a:pPr>
            <a:r>
              <a:rPr lang="en-US" sz="3200" b="1" dirty="0" err="1" smtClean="0">
                <a:latin typeface="Berlin Sans FB Demi" panose="020E0802020502020306" pitchFamily="34" charset="0"/>
              </a:rPr>
              <a:t>Pola</a:t>
            </a:r>
            <a:r>
              <a:rPr lang="en-US" sz="3200" b="1" dirty="0" smtClean="0"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asuh</a:t>
            </a:r>
            <a:r>
              <a:rPr lang="en-US" sz="3200" b="1" dirty="0">
                <a:latin typeface="Berlin Sans FB Demi" panose="020E0802020502020306" pitchFamily="34" charset="0"/>
              </a:rPr>
              <a:t> </a:t>
            </a:r>
            <a:r>
              <a:rPr lang="en-US" sz="3200" b="1" dirty="0" smtClean="0">
                <a:latin typeface="Berlin Sans FB Demi" panose="020E0802020502020306" pitchFamily="34" charset="0"/>
              </a:rPr>
              <a:t>(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Otoriter</a:t>
            </a:r>
            <a:r>
              <a:rPr lang="en-US" sz="3200" b="1" dirty="0" smtClean="0">
                <a:latin typeface="Berlin Sans FB Demi" panose="020E0802020502020306" pitchFamily="34" charset="0"/>
              </a:rPr>
              <a:t> /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melindungi</a:t>
            </a:r>
            <a:r>
              <a:rPr lang="en-US" sz="3200" b="1" dirty="0" smtClean="0">
                <a:latin typeface="Berlin Sans FB Demi" panose="020E0802020502020306" pitchFamily="34" charset="0"/>
              </a:rPr>
              <a:t> /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membebaskan</a:t>
            </a:r>
            <a:r>
              <a:rPr lang="en-US" sz="3200" b="1" dirty="0" smtClean="0">
                <a:latin typeface="Berlin Sans FB Demi" panose="020E0802020502020306" pitchFamily="34" charset="0"/>
              </a:rPr>
              <a:t> / 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suri</a:t>
            </a:r>
            <a:r>
              <a:rPr lang="en-US" sz="3200" b="1" dirty="0" smtClean="0"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tauladan</a:t>
            </a:r>
            <a:endParaRPr lang="en-US" sz="3200" b="1" dirty="0" smtClean="0">
              <a:latin typeface="Berlin Sans FB Demi" panose="020E0802020502020306" pitchFamily="34" charset="0"/>
            </a:endParaRPr>
          </a:p>
          <a:p>
            <a:pPr marL="540000" indent="-540000">
              <a:buAutoNum type="arabicPeriod"/>
            </a:pPr>
            <a:r>
              <a:rPr lang="en-US" sz="3200" b="1" dirty="0" err="1" smtClean="0">
                <a:latin typeface="Berlin Sans FB Demi" panose="020E0802020502020306" pitchFamily="34" charset="0"/>
              </a:rPr>
              <a:t>Fasilitas</a:t>
            </a:r>
            <a:r>
              <a:rPr lang="en-US" sz="3200" b="1" dirty="0" smtClean="0">
                <a:latin typeface="Berlin Sans FB Demi" panose="020E0802020502020306" pitchFamily="34" charset="0"/>
              </a:rPr>
              <a:t> (HP, 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Motor,kelengkapan</a:t>
            </a:r>
            <a:r>
              <a:rPr lang="en-US" sz="3200" b="1" dirty="0" smtClean="0">
                <a:latin typeface="Berlin Sans FB Demi" panose="020E0802020502020306" pitchFamily="34" charset="0"/>
              </a:rPr>
              <a:t> </a:t>
            </a:r>
            <a:r>
              <a:rPr lang="en-US" sz="3200" b="1" dirty="0" err="1" smtClean="0">
                <a:latin typeface="Berlin Sans FB Demi" panose="020E0802020502020306" pitchFamily="34" charset="0"/>
              </a:rPr>
              <a:t>belajar</a:t>
            </a:r>
            <a:r>
              <a:rPr lang="en-US" sz="3200" b="1" dirty="0" smtClean="0">
                <a:latin typeface="Berlin Sans FB Demi" panose="020E0802020502020306" pitchFamily="34" charset="0"/>
              </a:rPr>
              <a:t>)</a:t>
            </a:r>
          </a:p>
          <a:p>
            <a:pPr marL="540000" indent="-540000">
              <a:buAutoNum type="arabicPeriod"/>
            </a:pPr>
            <a:r>
              <a:rPr lang="en-US" sz="3200" b="1" dirty="0" smtClean="0">
                <a:latin typeface="Berlin Sans FB Demi" panose="020E0802020502020306" pitchFamily="34" charset="0"/>
              </a:rPr>
              <a:t>LINGKUNGAN MASYARAKAT</a:t>
            </a:r>
          </a:p>
          <a:p>
            <a:pPr marL="914400" indent="-914400">
              <a:buAutoNum type="arabicPeriod"/>
            </a:pPr>
            <a:endParaRPr lang="en-US" sz="2500" b="1" dirty="0" smtClean="0">
              <a:latin typeface="Berlin Sans FB Demi" panose="020E0802020502020306" pitchFamily="34" charset="0"/>
            </a:endParaRPr>
          </a:p>
          <a:p>
            <a:pPr marL="914400" indent="-914400">
              <a:buAutoNum type="arabicPeriod"/>
            </a:pPr>
            <a:endParaRPr lang="en-US" sz="45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45" y="947920"/>
            <a:ext cx="8761413" cy="728480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POLA ASUH ORANG TUA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10855"/>
              </p:ext>
            </p:extLst>
          </p:nvPr>
        </p:nvGraphicFramePr>
        <p:xfrm>
          <a:off x="1154954" y="1676400"/>
          <a:ext cx="9819408" cy="509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136"/>
                <a:gridCol w="2960053"/>
                <a:gridCol w="3586219"/>
              </a:tblGrid>
              <a:tr h="48982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Perilaku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Orang</a:t>
                      </a:r>
                      <a:r>
                        <a:rPr lang="en-US" sz="25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Tua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Watak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Jati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Diri</a:t>
                      </a:r>
                      <a:r>
                        <a:rPr lang="en-US" sz="25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 </a:t>
                      </a:r>
                      <a:r>
                        <a:rPr lang="en-US" sz="2500" b="1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Anak</a:t>
                      </a:r>
                      <a:endParaRPr lang="en-US" sz="25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</a:tr>
              <a:tr h="489821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A. </a:t>
                      </a:r>
                      <a:r>
                        <a:rPr lang="en-US" sz="25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itchFamily="34" charset="0"/>
                        </a:rPr>
                        <a:t>Otoriter</a:t>
                      </a:r>
                      <a:endParaRPr lang="en-US" sz="25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25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</a:tr>
              <a:tr h="4114646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Paling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tahu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Berkuasa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Memerintah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Selalu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benar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/  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menyalahkan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Emosional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Menolong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Merasa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kurang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tahu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berdaya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Menurut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Takut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salah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Tempramen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Menerima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saja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Sulit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mengaktualisasikan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jati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diri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Tidak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berprestasi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Kepedulian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rendah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peduli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Mendahulukan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emosi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untuk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menyelesaikan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masalah</a:t>
                      </a:r>
                      <a:endParaRPr lang="en-US" sz="2200" baseline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457200" indent="-457200">
                        <a:buClr>
                          <a:srgbClr val="0000FF"/>
                        </a:buClr>
                        <a:buSzPct val="70000"/>
                        <a:buFont typeface="+mj-lt"/>
                        <a:buAutoNum type="arabicPeriod"/>
                      </a:pP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Mudah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terpengaruh</a:t>
                      </a:r>
                      <a:endParaRPr lang="en-US" sz="22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054635"/>
            <a:ext cx="3487783" cy="803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Prof. DR. H.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1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M.Pd</a:t>
            </a: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Century" panose="02040604050505020304" pitchFamily="18" charset="0"/>
              <a:ea typeface="Cambria Math" pitchFamily="18" charset="0"/>
              <a:cs typeface="Tahoma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Ketua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Harian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Komisi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Nasional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Indonesia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untuk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UNESCO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Guru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Besar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Universitas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Negeri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Jakarta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Founder 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Arief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en-US" sz="1100" dirty="0" err="1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Rachman</a:t>
            </a:r>
            <a:r>
              <a:rPr lang="en-US" sz="1100" dirty="0">
                <a:latin typeface="Century" panose="02040604050505020304" pitchFamily="18" charset="0"/>
                <a:ea typeface="Cambria Math" pitchFamily="18" charset="0"/>
                <a:cs typeface="Tahoma" pitchFamily="34" charset="0"/>
              </a:rPr>
              <a:t> &amp; Associate</a:t>
            </a:r>
          </a:p>
        </p:txBody>
      </p:sp>
    </p:spTree>
    <p:extLst>
      <p:ext uri="{BB962C8B-B14F-4D97-AF65-F5344CB8AC3E}">
        <p14:creationId xmlns:p14="http://schemas.microsoft.com/office/powerpoint/2010/main" val="16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5061</TotalTime>
  <Words>458</Words>
  <Application>Microsoft Office PowerPoint</Application>
  <PresentationFormat>Widescreen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Arial Rounded MT Bold</vt:lpstr>
      <vt:lpstr>Bauhaus 93</vt:lpstr>
      <vt:lpstr>Berlin Sans FB Demi</vt:lpstr>
      <vt:lpstr>Cambria Math</vt:lpstr>
      <vt:lpstr>Century</vt:lpstr>
      <vt:lpstr>Century Gothic</vt:lpstr>
      <vt:lpstr>Corbel</vt:lpstr>
      <vt:lpstr>Tahoma</vt:lpstr>
      <vt:lpstr>Wingdings 3</vt:lpstr>
      <vt:lpstr>Ion Boardroom</vt:lpstr>
      <vt:lpstr>PowerPoint Presentation</vt:lpstr>
      <vt:lpstr>PARENTING “Menjadi Orang Tua Hebat untuk Generasi Alpha”  Disajikan untuk SD Negeri 4 Kepanjen Sabtu, 2 Maret 2024</vt:lpstr>
      <vt:lpstr>BIODATA</vt:lpstr>
      <vt:lpstr>Siapakah Generasi Alpha?</vt:lpstr>
      <vt:lpstr>PowerPoint Presentation</vt:lpstr>
      <vt:lpstr>KELEBIHAN GENERASI Alpha</vt:lpstr>
      <vt:lpstr>GEJOLAK YANG MUNCUL:</vt:lpstr>
      <vt:lpstr>MEMAHAMI Latar Belakang Keluarga!!</vt:lpstr>
      <vt:lpstr>POLA ASUH ORANG TUA</vt:lpstr>
      <vt:lpstr>POLA ASUH ORANG TUA</vt:lpstr>
      <vt:lpstr>POLA ASUH ORANG TUA</vt:lpstr>
      <vt:lpstr>APA HARAPAN SAYA TERHADAP ANAK SAYA??</vt:lpstr>
      <vt:lpstr>PowerPoint Presentation</vt:lpstr>
      <vt:lpstr>PowerPoint Presentation</vt:lpstr>
      <vt:lpstr>MEMAHAMI Filosofi Pendidikan  Ki Hajar Dewantara</vt:lpstr>
      <vt:lpstr>PowerPoint Presentation</vt:lpstr>
      <vt:lpstr>PowerPoint Presentation</vt:lpstr>
      <vt:lpstr>MANFAAT KETERLIBATAN ORANG TUA dalam PENDIDIKAN ANAK</vt:lpstr>
      <vt:lpstr>PowerPoint Presentation</vt:lpstr>
      <vt:lpstr>PowerPoint Presentation</vt:lpstr>
      <vt:lpstr>PowerPoint Presentation</vt:lpstr>
      <vt:lpstr>PERAN ORANG TUA di SEKOLAH</vt:lpstr>
      <vt:lpstr>PERAN ORANG TUA di RUMAH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“Anak-anak kita adalah ASET Keluarga dan Bangsa Indonesia” </vt:lpstr>
      <vt:lpstr>Sekian dan 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“Menjadi Orang Tua Hebat untuk Generasi Alpha”  Disajikan untuk SD Negeri 4 Kepanjen</dc:title>
  <dc:creator>Asus-PC</dc:creator>
  <cp:lastModifiedBy>Asus-PC</cp:lastModifiedBy>
  <cp:revision>48</cp:revision>
  <dcterms:created xsi:type="dcterms:W3CDTF">2024-02-25T07:40:10Z</dcterms:created>
  <dcterms:modified xsi:type="dcterms:W3CDTF">2024-03-02T09:51:13Z</dcterms:modified>
</cp:coreProperties>
</file>